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306" r:id="rId2"/>
    <p:sldId id="305" r:id="rId3"/>
    <p:sldId id="257" r:id="rId4"/>
    <p:sldId id="276" r:id="rId5"/>
    <p:sldId id="277" r:id="rId6"/>
    <p:sldId id="303" r:id="rId7"/>
    <p:sldId id="271" r:id="rId8"/>
    <p:sldId id="272" r:id="rId9"/>
    <p:sldId id="274" r:id="rId10"/>
    <p:sldId id="275" r:id="rId11"/>
    <p:sldId id="263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302" r:id="rId25"/>
    <p:sldId id="292" r:id="rId26"/>
    <p:sldId id="293" r:id="rId27"/>
    <p:sldId id="294" r:id="rId28"/>
    <p:sldId id="295" r:id="rId29"/>
    <p:sldId id="296" r:id="rId30"/>
    <p:sldId id="297" r:id="rId31"/>
    <p:sldId id="299" r:id="rId32"/>
    <p:sldId id="298" r:id="rId33"/>
    <p:sldId id="300" r:id="rId34"/>
    <p:sldId id="301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639A6A4-4871-4F35-9561-C950FA89C588}">
          <p14:sldIdLst>
            <p14:sldId id="306"/>
            <p14:sldId id="305"/>
          </p14:sldIdLst>
        </p14:section>
        <p14:section name="Installation" id="{D35F7D42-563C-429F-A78B-9D2542BDD01E}">
          <p14:sldIdLst>
            <p14:sldId id="257"/>
            <p14:sldId id="276"/>
            <p14:sldId id="277"/>
          </p14:sldIdLst>
        </p14:section>
        <p14:section name="The App" id="{614F5A0C-F743-405E-A8EB-6A6BA6877F8A}">
          <p14:sldIdLst>
            <p14:sldId id="303"/>
            <p14:sldId id="271"/>
          </p14:sldIdLst>
        </p14:section>
        <p14:section name="1. Top Banner" id="{F0E27A88-7DCD-4D5C-994C-13998D628F85}">
          <p14:sldIdLst>
            <p14:sldId id="272"/>
          </p14:sldIdLst>
        </p14:section>
        <p14:section name="2. Tools" id="{59C35BB7-ED39-4D5D-A5BF-14E65E572962}">
          <p14:sldIdLst>
            <p14:sldId id="274"/>
            <p14:sldId id="275"/>
          </p14:sldIdLst>
        </p14:section>
        <p14:section name="Bible Studies 108" id="{83BAECBA-221B-45B0-8425-2D0F56582832}">
          <p14:sldIdLst>
            <p14:sldId id="263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</p14:sldIdLst>
        </p14:section>
        <p14:section name="Leadership Modules" id="{4C490433-1F74-4B31-9950-192D8E26C25C}">
          <p14:sldIdLst>
            <p14:sldId id="289"/>
            <p14:sldId id="302"/>
            <p14:sldId id="292"/>
            <p14:sldId id="293"/>
            <p14:sldId id="294"/>
            <p14:sldId id="295"/>
            <p14:sldId id="296"/>
            <p14:sldId id="297"/>
            <p14:sldId id="299"/>
            <p14:sldId id="298"/>
          </p14:sldIdLst>
        </p14:section>
        <p14:section name="3. Other Resources" id="{D0D776FE-F8D8-4110-B3B6-DC032A39F9F0}">
          <p14:sldIdLst>
            <p14:sldId id="300"/>
            <p14:sldId id="301"/>
          </p14:sldIdLst>
        </p14:section>
        <p14:section name="Questions" id="{B236A8FC-3DF3-4E92-B204-0B8EB0CC8D5E}">
          <p14:sldIdLst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6C30F-7E54-4249-ABA3-7E7F4C096F52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2EB31-78CF-4E6C-85C4-74EF81066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61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F9BC-4C7A-49C5-9BD2-3D047F8EC08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7BEA-4121-4E14-A89C-A283627DE4D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05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F9BC-4C7A-49C5-9BD2-3D047F8EC08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7BEA-4121-4E14-A89C-A283627DE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3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F9BC-4C7A-49C5-9BD2-3D047F8EC08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7BEA-4121-4E14-A89C-A283627DE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7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F9BC-4C7A-49C5-9BD2-3D047F8EC08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7BEA-4121-4E14-A89C-A283627DE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9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F9BC-4C7A-49C5-9BD2-3D047F8EC08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7BEA-4121-4E14-A89C-A283627DE4D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37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F9BC-4C7A-49C5-9BD2-3D047F8EC08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7BEA-4121-4E14-A89C-A283627DE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0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F9BC-4C7A-49C5-9BD2-3D047F8EC08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7BEA-4121-4E14-A89C-A283627DE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5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F9BC-4C7A-49C5-9BD2-3D047F8EC08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7BEA-4121-4E14-A89C-A283627DE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2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F9BC-4C7A-49C5-9BD2-3D047F8EC08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7BEA-4121-4E14-A89C-A283627DE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3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CAEF9BC-4C7A-49C5-9BD2-3D047F8EC08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847BEA-4121-4E14-A89C-A283627DE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3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F9BC-4C7A-49C5-9BD2-3D047F8EC08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7BEA-4121-4E14-A89C-A283627DE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3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CAEF9BC-4C7A-49C5-9BD2-3D047F8EC08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5847BEA-4121-4E14-A89C-A283627DE4D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2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" Target="slide6.xml"/><Relationship Id="rId7" Type="http://schemas.openxmlformats.org/officeDocument/2006/relationships/slide" Target="slide2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slide" Target="slide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087" y="758952"/>
            <a:ext cx="5146846" cy="3566160"/>
          </a:xfrm>
        </p:spPr>
        <p:txBody>
          <a:bodyPr>
            <a:normAutofit/>
          </a:bodyPr>
          <a:lstStyle/>
          <a:p>
            <a:r>
              <a:rPr lang="es-E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Preaching Point and Leadership Toolbox App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735" y="4455621"/>
            <a:ext cx="10058400" cy="1143000"/>
          </a:xfrm>
        </p:spPr>
        <p:txBody>
          <a:bodyPr/>
          <a:lstStyle/>
          <a:p>
            <a:r>
              <a:rPr lang="en-US" dirty="0"/>
              <a:t>JESUS Film harvest partners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276" y="722164"/>
            <a:ext cx="5366047" cy="536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9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71550"/>
            <a:ext cx="7498080" cy="765810"/>
          </a:xfrm>
        </p:spPr>
        <p:txBody>
          <a:bodyPr anchor="ctr">
            <a:noAutofit/>
          </a:bodyPr>
          <a:lstStyle/>
          <a:p>
            <a:r>
              <a:rPr lang="en-US" dirty="0"/>
              <a:t>C. Bottom Navigation 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52624"/>
            <a:ext cx="5074920" cy="3916469"/>
          </a:xfrm>
        </p:spPr>
        <p:txBody>
          <a:bodyPr/>
          <a:lstStyle/>
          <a:p>
            <a:r>
              <a:rPr lang="en-US" b="1" dirty="0"/>
              <a:t>• </a:t>
            </a:r>
            <a:r>
              <a:rPr lang="en-US" sz="3600" dirty="0"/>
              <a:t>Uses your device’s bottom Navigation tools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365760"/>
            <a:ext cx="2692152" cy="5733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ight Arrow 8"/>
          <p:cNvSpPr/>
          <p:nvPr/>
        </p:nvSpPr>
        <p:spPr>
          <a:xfrm>
            <a:off x="7471436" y="5704856"/>
            <a:ext cx="939113" cy="481913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17" y="6417703"/>
            <a:ext cx="428833" cy="4288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8125" y="6331185"/>
            <a:ext cx="4321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solidFill>
                  <a:schemeClr val="accent1"/>
                </a:solidFill>
                <a:latin typeface="+mj-lt"/>
              </a:rPr>
              <a:t>C.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Bottom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Navigation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Bar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578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498080" cy="1450757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sz="4800" dirty="0"/>
              <a:t>Tool 1: New Believers’ Bible Studies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4"/>
            <a:ext cx="6875145" cy="402336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900" dirty="0"/>
              <a:t>108 Bible Studies – spanning from Genesis to Revelation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900" dirty="0"/>
              <a:t>Based on the Story Cloth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900" dirty="0"/>
              <a:t>Resources for both preparing for and leading Bible studies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448675" y="365760"/>
            <a:ext cx="3006714" cy="5733288"/>
            <a:chOff x="8448675" y="365760"/>
            <a:chExt cx="3006714" cy="57332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360" y="365760"/>
              <a:ext cx="2692152" cy="5733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Oval 5"/>
            <p:cNvSpPr/>
            <p:nvPr/>
          </p:nvSpPr>
          <p:spPr>
            <a:xfrm>
              <a:off x="8448675" y="1315008"/>
              <a:ext cx="3006714" cy="62401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/>
                  </a:solidFill>
                </a:ln>
              </a:endParaRPr>
            </a:p>
          </p:txBody>
        </p:sp>
      </p:grp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17" y="6417703"/>
            <a:ext cx="428833" cy="4288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8125" y="6331185"/>
            <a:ext cx="5897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>
                <a:solidFill>
                  <a:schemeClr val="accent1"/>
                </a:solidFill>
                <a:latin typeface="+mj-lt"/>
              </a:rPr>
              <a:t>Tool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1: New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Believers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Bible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Studies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8725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422267" cy="1450757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sz="4800" dirty="0"/>
              <a:t>Tool 1: New Believers’ Bible Studies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4"/>
            <a:ext cx="5417820" cy="402336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u="sng" dirty="0"/>
              <a:t>Head:</a:t>
            </a:r>
            <a:r>
              <a:rPr lang="en-US" sz="3600" dirty="0"/>
              <a:t> What does this text mean?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u="sng" dirty="0"/>
              <a:t>Heart:</a:t>
            </a:r>
            <a:r>
              <a:rPr lang="en-US" sz="3600" dirty="0"/>
              <a:t> Who does the text say we should be? </a:t>
            </a:r>
          </a:p>
          <a:p>
            <a:pPr marL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u="sng" dirty="0"/>
              <a:t>Hands:</a:t>
            </a:r>
            <a:r>
              <a:rPr lang="en-US" sz="3600" dirty="0"/>
              <a:t> How can we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   put the Word of God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  into action? 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467725" y="365760"/>
            <a:ext cx="2895600" cy="5733288"/>
            <a:chOff x="8467725" y="365760"/>
            <a:chExt cx="2895600" cy="57332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360" y="365760"/>
              <a:ext cx="2692152" cy="5733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Oval 5"/>
            <p:cNvSpPr/>
            <p:nvPr/>
          </p:nvSpPr>
          <p:spPr>
            <a:xfrm>
              <a:off x="8467725" y="1779687"/>
              <a:ext cx="2895600" cy="62401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/>
                  </a:solidFill>
                </a:ln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795" y="3298971"/>
            <a:ext cx="2654930" cy="2570123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17" y="6417703"/>
            <a:ext cx="428833" cy="4288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EA7ABA-A252-D4D9-7EC7-4435B2DEE9DF}"/>
              </a:ext>
            </a:extLst>
          </p:cNvPr>
          <p:cNvSpPr/>
          <p:nvPr/>
        </p:nvSpPr>
        <p:spPr>
          <a:xfrm>
            <a:off x="238125" y="6331185"/>
            <a:ext cx="5897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>
                <a:solidFill>
                  <a:schemeClr val="accent1"/>
                </a:solidFill>
                <a:latin typeface="+mj-lt"/>
              </a:rPr>
              <a:t>Tool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1: New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Believers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Bible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Studies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375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299588" cy="1450757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sz="4800" dirty="0"/>
              <a:t>Tool 1: New Believers’ Bible Studies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Each of the 108 Lessons has: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Introductory Materials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365760"/>
            <a:ext cx="2692153" cy="57332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17" y="6417703"/>
            <a:ext cx="428833" cy="4288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26C1FD-A47D-A98B-7DAE-2FD9A12B92F9}"/>
              </a:ext>
            </a:extLst>
          </p:cNvPr>
          <p:cNvSpPr/>
          <p:nvPr/>
        </p:nvSpPr>
        <p:spPr>
          <a:xfrm>
            <a:off x="238125" y="6331185"/>
            <a:ext cx="5897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>
                <a:solidFill>
                  <a:schemeClr val="accent1"/>
                </a:solidFill>
                <a:latin typeface="+mj-lt"/>
              </a:rPr>
              <a:t>Tool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1: New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Believers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Bible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Studies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4053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5563402" cy="1450757"/>
          </a:xfrm>
          <a:ln>
            <a:noFill/>
          </a:ln>
        </p:spPr>
        <p:txBody>
          <a:bodyPr anchor="ctr">
            <a:noAutofit/>
          </a:bodyPr>
          <a:lstStyle/>
          <a:p>
            <a:r>
              <a:rPr lang="en-US" dirty="0"/>
              <a:t>Tool 1: New Believers’ Bible Studies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4"/>
            <a:ext cx="5218758" cy="402336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Each of the 108 Lessons has: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Introductory Materials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At least 1 image and a teaching guide for teaching from the image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85" y="365760"/>
            <a:ext cx="2692152" cy="573328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6438235" y="365760"/>
            <a:ext cx="2730253" cy="5733288"/>
            <a:chOff x="6316038" y="365760"/>
            <a:chExt cx="2730253" cy="57332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6038" y="365760"/>
              <a:ext cx="2692153" cy="5733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Oval 6"/>
            <p:cNvSpPr/>
            <p:nvPr/>
          </p:nvSpPr>
          <p:spPr>
            <a:xfrm>
              <a:off x="8660684" y="1011981"/>
              <a:ext cx="385607" cy="371475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/>
                  </a:solidFill>
                </a:ln>
              </a:endParaRPr>
            </a:p>
          </p:txBody>
        </p:sp>
      </p:grp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17" y="6417703"/>
            <a:ext cx="428833" cy="4288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0045D3-AFB3-154D-61A9-AFD218AC8F95}"/>
              </a:ext>
            </a:extLst>
          </p:cNvPr>
          <p:cNvSpPr/>
          <p:nvPr/>
        </p:nvSpPr>
        <p:spPr>
          <a:xfrm>
            <a:off x="238125" y="6331185"/>
            <a:ext cx="5897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>
                <a:solidFill>
                  <a:schemeClr val="accent1"/>
                </a:solidFill>
                <a:latin typeface="+mj-lt"/>
              </a:rPr>
              <a:t>Tool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1: New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Believers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Bible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Studies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6232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179945" cy="1450757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sz="4800" dirty="0"/>
              <a:t>Tool 1: New Believers’ Bible Studies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246620" cy="402336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Each of the 108 Lessons has: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Introductory Materials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At least 1 image and a teaching guide for teaching from the image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Teaching Helps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420100" y="365760"/>
            <a:ext cx="2867412" cy="5733288"/>
            <a:chOff x="8420100" y="365760"/>
            <a:chExt cx="2867412" cy="57332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360" y="365760"/>
              <a:ext cx="2692152" cy="5733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Oval 6"/>
            <p:cNvSpPr/>
            <p:nvPr/>
          </p:nvSpPr>
          <p:spPr>
            <a:xfrm>
              <a:off x="8420100" y="1409698"/>
              <a:ext cx="1481328" cy="338328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/>
                  </a:solidFill>
                </a:ln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420100" y="4962322"/>
              <a:ext cx="1476375" cy="333578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/>
                  </a:solidFill>
                </a:ln>
              </a:endParaRPr>
            </a:p>
          </p:txBody>
        </p:sp>
      </p:grp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17" y="6417703"/>
            <a:ext cx="428833" cy="4288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D70B3C-E44C-D9FF-3B73-9457AFB09AF9}"/>
              </a:ext>
            </a:extLst>
          </p:cNvPr>
          <p:cNvSpPr/>
          <p:nvPr/>
        </p:nvSpPr>
        <p:spPr>
          <a:xfrm>
            <a:off x="238125" y="6331185"/>
            <a:ext cx="5897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>
                <a:solidFill>
                  <a:schemeClr val="accent1"/>
                </a:solidFill>
                <a:latin typeface="+mj-lt"/>
              </a:rPr>
              <a:t>Tool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1: New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Believers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Bible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Studies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336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246620" cy="1450757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sz="4800" dirty="0"/>
              <a:t>Tool 1: New Believers’ Bible Studies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4"/>
            <a:ext cx="7367435" cy="402336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Each of the 108 Lessons has: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Introductory Materials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At least 1 image and teaching hints for the image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Teaching Helps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A Bible Study Plan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/>
              <a:t>Pray, Hear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464715" y="365760"/>
            <a:ext cx="2822797" cy="5733288"/>
            <a:chOff x="8464715" y="365760"/>
            <a:chExt cx="2822797" cy="57332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360" y="365760"/>
              <a:ext cx="2692152" cy="5733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Oval 6"/>
            <p:cNvSpPr/>
            <p:nvPr/>
          </p:nvSpPr>
          <p:spPr>
            <a:xfrm>
              <a:off x="8464716" y="3341959"/>
              <a:ext cx="780873" cy="47756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/>
                  </a:solidFill>
                </a:ln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464715" y="2251710"/>
              <a:ext cx="780873" cy="425637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/>
                  </a:solidFill>
                </a:ln>
              </a:endParaRPr>
            </a:p>
          </p:txBody>
        </p:sp>
      </p:grp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17" y="6417703"/>
            <a:ext cx="428833" cy="4288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2E3AE6-A509-D5B2-3F8E-079A14D741C7}"/>
              </a:ext>
            </a:extLst>
          </p:cNvPr>
          <p:cNvSpPr/>
          <p:nvPr/>
        </p:nvSpPr>
        <p:spPr>
          <a:xfrm>
            <a:off x="238125" y="6331185"/>
            <a:ext cx="5897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>
                <a:solidFill>
                  <a:schemeClr val="accent1"/>
                </a:solidFill>
                <a:latin typeface="+mj-lt"/>
              </a:rPr>
              <a:t>Tool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1: New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Believers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Bible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Studies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9260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6761613" cy="1450757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sz="4800" dirty="0"/>
              <a:t>Tool 1: New Believers’ Bible Studies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527853" cy="402336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Each of the 108 Lessons has: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Introductory Materials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At least 1 image and teaching hints for the image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Teaching Helps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A Bible Study Plan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Pray, Hear, </a:t>
            </a:r>
            <a:r>
              <a:rPr lang="en-US" sz="3600" dirty="0"/>
              <a:t>Share</a:t>
            </a:r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505664" y="365760"/>
            <a:ext cx="2781848" cy="5733288"/>
            <a:chOff x="8505664" y="365760"/>
            <a:chExt cx="2781848" cy="57332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360" y="365760"/>
              <a:ext cx="2692152" cy="5733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Oval 5"/>
            <p:cNvSpPr/>
            <p:nvPr/>
          </p:nvSpPr>
          <p:spPr>
            <a:xfrm>
              <a:off x="8505664" y="1360716"/>
              <a:ext cx="800261" cy="301330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/>
                  </a:solidFill>
                </a:ln>
              </a:endParaRPr>
            </a:p>
          </p:txBody>
        </p:sp>
      </p:grpSp>
      <p:sp>
        <p:nvSpPr>
          <p:cNvPr id="7" name="Right Arrow 6"/>
          <p:cNvSpPr/>
          <p:nvPr/>
        </p:nvSpPr>
        <p:spPr>
          <a:xfrm>
            <a:off x="7714831" y="1597447"/>
            <a:ext cx="790833" cy="222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757160" y="3034612"/>
            <a:ext cx="790833" cy="222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714830" y="4736694"/>
            <a:ext cx="790833" cy="222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17" y="6417703"/>
            <a:ext cx="428833" cy="4288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3E469C-C7E0-853F-9CF7-5B7B76AFBC4F}"/>
              </a:ext>
            </a:extLst>
          </p:cNvPr>
          <p:cNvSpPr/>
          <p:nvPr/>
        </p:nvSpPr>
        <p:spPr>
          <a:xfrm>
            <a:off x="238125" y="6331185"/>
            <a:ext cx="5897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>
                <a:solidFill>
                  <a:schemeClr val="accent1"/>
                </a:solidFill>
                <a:latin typeface="+mj-lt"/>
              </a:rPr>
              <a:t>Tool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1: New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Believers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Bible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Studies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4562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370445" cy="1450757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sz="4800" dirty="0"/>
              <a:t>Tool 1: New Believers’ Bible Studies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4"/>
            <a:ext cx="7227570" cy="402336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Each of the 108 Lessons has: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Introductory Materials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At least 1 image and teaching hints for the image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Teaching Helps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A Bible Study Plan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Pray, Hear, Share, </a:t>
            </a:r>
            <a:r>
              <a:rPr lang="en-US" sz="3600" dirty="0"/>
              <a:t>Apply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467725" y="365760"/>
            <a:ext cx="2819787" cy="5733288"/>
            <a:chOff x="8467725" y="365760"/>
            <a:chExt cx="2819787" cy="57332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360" y="365760"/>
              <a:ext cx="2692152" cy="5733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Oval 5"/>
            <p:cNvSpPr/>
            <p:nvPr/>
          </p:nvSpPr>
          <p:spPr>
            <a:xfrm>
              <a:off x="8467725" y="4248149"/>
              <a:ext cx="907185" cy="394687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/>
                  </a:solidFill>
                </a:ln>
              </a:endParaRPr>
            </a:p>
          </p:txBody>
        </p:sp>
      </p:grp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17" y="6417703"/>
            <a:ext cx="428833" cy="4288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8FC153-D337-4688-44CC-DFB14F1C3A4E}"/>
              </a:ext>
            </a:extLst>
          </p:cNvPr>
          <p:cNvSpPr/>
          <p:nvPr/>
        </p:nvSpPr>
        <p:spPr>
          <a:xfrm>
            <a:off x="238125" y="6331185"/>
            <a:ext cx="5897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>
                <a:solidFill>
                  <a:schemeClr val="accent1"/>
                </a:solidFill>
                <a:latin typeface="+mj-lt"/>
              </a:rPr>
              <a:t>Tool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1: New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Believers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Bible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Studies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811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6884670" cy="1450757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sz="4800" dirty="0"/>
              <a:t>Tool 1: New Believers’ Bible Studies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4"/>
            <a:ext cx="7256145" cy="4023360"/>
          </a:xfrm>
        </p:spPr>
        <p:txBody>
          <a:bodyPr/>
          <a:lstStyle/>
          <a:p>
            <a:pPr marL="0" indent="0">
              <a:buNone/>
            </a:pPr>
            <a:r>
              <a:rPr lang="en-US" sz="3600" u="sng" dirty="0"/>
              <a:t>Study Tracks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Meant for short-term Bible studies, or specialized study subjects.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477250" y="365760"/>
            <a:ext cx="2810262" cy="5733288"/>
            <a:chOff x="8477250" y="365760"/>
            <a:chExt cx="2810262" cy="57332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360" y="365760"/>
              <a:ext cx="2692152" cy="5733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Oval 5"/>
            <p:cNvSpPr/>
            <p:nvPr/>
          </p:nvSpPr>
          <p:spPr>
            <a:xfrm>
              <a:off x="8477250" y="3099639"/>
              <a:ext cx="2810262" cy="52938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/>
                  </a:solidFill>
                </a:ln>
              </a:endParaRPr>
            </a:p>
          </p:txBody>
        </p:sp>
      </p:grp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17" y="6417703"/>
            <a:ext cx="428833" cy="4288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4B293C-8B57-420C-783E-31AD57541704}"/>
              </a:ext>
            </a:extLst>
          </p:cNvPr>
          <p:cNvSpPr/>
          <p:nvPr/>
        </p:nvSpPr>
        <p:spPr>
          <a:xfrm>
            <a:off x="238125" y="6331185"/>
            <a:ext cx="5897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>
                <a:solidFill>
                  <a:schemeClr val="accent1"/>
                </a:solidFill>
                <a:latin typeface="+mj-lt"/>
              </a:rPr>
              <a:t>Tool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1: New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Believers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Bible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Studies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021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854437"/>
            <a:ext cx="9601200" cy="4322526"/>
          </a:xfrm>
        </p:spPr>
        <p:txBody>
          <a:bodyPr/>
          <a:lstStyle/>
          <a:p>
            <a:pPr marL="0" indent="0">
              <a:buNone/>
            </a:pPr>
            <a:r>
              <a:rPr lang="en-US" sz="3600" u="sng" dirty="0">
                <a:hlinkClick r:id="rId2" action="ppaction://hlinksldjump"/>
              </a:rPr>
              <a:t>I.</a:t>
            </a:r>
            <a:r>
              <a:rPr lang="en-US" sz="3600" dirty="0">
                <a:hlinkClick r:id="rId2" action="ppaction://hlinksldjump"/>
              </a:rPr>
              <a:t> Installation</a:t>
            </a:r>
            <a:endParaRPr lang="en-US" sz="3600" dirty="0"/>
          </a:p>
          <a:p>
            <a:pPr marL="0" indent="0">
              <a:buNone/>
            </a:pPr>
            <a:r>
              <a:rPr lang="en-US" sz="3600" dirty="0">
                <a:hlinkClick r:id="rId3" action="ppaction://hlinksldjump"/>
              </a:rPr>
              <a:t>II. The App</a:t>
            </a:r>
            <a:endParaRPr lang="en-US" sz="3600" dirty="0"/>
          </a:p>
          <a:p>
            <a:pPr marL="457200" lvl="1" indent="0">
              <a:buNone/>
            </a:pPr>
            <a:r>
              <a:rPr lang="en-US" sz="3200" dirty="0">
                <a:hlinkClick r:id="rId4" action="ppaction://hlinksldjump"/>
              </a:rPr>
              <a:t>1. </a:t>
            </a:r>
            <a:r>
              <a:rPr lang="en-US" sz="3200" u="sng" dirty="0">
                <a:hlinkClick r:id="rId4" action="ppaction://hlinksldjump"/>
              </a:rPr>
              <a:t>Navigating the App</a:t>
            </a:r>
            <a:endParaRPr lang="en-US" sz="3200" u="sng" dirty="0"/>
          </a:p>
          <a:p>
            <a:pPr marL="457200" lvl="1" indent="0">
              <a:buNone/>
            </a:pPr>
            <a:r>
              <a:rPr lang="en-US" sz="3200" dirty="0">
                <a:hlinkClick r:id="rId5" action="ppaction://hlinksldjump"/>
              </a:rPr>
              <a:t>2. Tools</a:t>
            </a:r>
            <a:endParaRPr lang="en-US" sz="3200" dirty="0"/>
          </a:p>
          <a:p>
            <a:pPr marL="749808" lvl="4" indent="0">
              <a:buNone/>
            </a:pPr>
            <a:r>
              <a:rPr lang="en-US" sz="2400" dirty="0">
                <a:hlinkClick r:id="rId6" action="ppaction://hlinksldjump"/>
              </a:rPr>
              <a:t>Tool 1: Bible Studies</a:t>
            </a:r>
            <a:endParaRPr lang="en-US" sz="2400" dirty="0"/>
          </a:p>
          <a:p>
            <a:pPr marL="749808" lvl="4" indent="0">
              <a:buNone/>
            </a:pPr>
            <a:r>
              <a:rPr lang="en-US" sz="2400" dirty="0">
                <a:hlinkClick r:id="rId7" action="ppaction://hlinksldjump"/>
              </a:rPr>
              <a:t>Tool 2: Leadership Modules</a:t>
            </a:r>
            <a:endParaRPr lang="en-US" sz="2400" dirty="0"/>
          </a:p>
          <a:p>
            <a:pPr marL="749808" lvl="4" indent="0">
              <a:buNone/>
            </a:pPr>
            <a:r>
              <a:rPr lang="en-US" sz="2400" dirty="0">
                <a:hlinkClick r:id="rId8" action="ppaction://hlinksldjump"/>
              </a:rPr>
              <a:t>Tool 3: Other Resources</a:t>
            </a:r>
            <a:endParaRPr lang="en-US" sz="2400" dirty="0"/>
          </a:p>
          <a:p>
            <a:pPr marL="0" indent="0">
              <a:buNone/>
            </a:pPr>
            <a:r>
              <a:rPr lang="en-US" sz="3600" u="sng" dirty="0">
                <a:hlinkClick r:id="rId9" action="ppaction://hlinksldjump"/>
              </a:rPr>
              <a:t>III. Questions</a:t>
            </a:r>
            <a:endParaRPr lang="en-US" sz="3600" u="sng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715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365760"/>
            <a:ext cx="2692152" cy="5733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313295" cy="1450757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sz="4800" dirty="0"/>
              <a:t>Tool 1: New Believers’ Bible Studies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313295" cy="4023360"/>
          </a:xfrm>
        </p:spPr>
        <p:txBody>
          <a:bodyPr/>
          <a:lstStyle/>
          <a:p>
            <a:pPr marL="0" indent="0">
              <a:buNone/>
            </a:pPr>
            <a:r>
              <a:rPr lang="en-US" sz="3600" u="sng" dirty="0"/>
              <a:t>Study Tracks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10 Commandments – 11 Studies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Fruit of the Spirit – 9 Studies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Articles of Faith – 16 Studies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17" y="6417703"/>
            <a:ext cx="428833" cy="4288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36000" y="3165231"/>
            <a:ext cx="2614246" cy="410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4B2D52-EFC7-F2D5-B9C5-6BC616D170C0}"/>
              </a:ext>
            </a:extLst>
          </p:cNvPr>
          <p:cNvSpPr/>
          <p:nvPr/>
        </p:nvSpPr>
        <p:spPr>
          <a:xfrm>
            <a:off x="238125" y="6331185"/>
            <a:ext cx="5897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>
                <a:solidFill>
                  <a:schemeClr val="accent1"/>
                </a:solidFill>
                <a:latin typeface="+mj-lt"/>
              </a:rPr>
              <a:t>Tool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1: New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Believers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Bible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Studies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5850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322820" cy="1450757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sz="4800" dirty="0"/>
              <a:t>Tool 1: New Believers’ Bible Studies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4"/>
            <a:ext cx="7322820" cy="4023360"/>
          </a:xfrm>
        </p:spPr>
        <p:txBody>
          <a:bodyPr/>
          <a:lstStyle/>
          <a:p>
            <a:pPr marL="0" indent="0">
              <a:buNone/>
            </a:pPr>
            <a:r>
              <a:rPr lang="en-US" sz="3600" u="sng" dirty="0"/>
              <a:t>Study Tracks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Bible Study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Specialized teaching and questions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595360" y="365760"/>
            <a:ext cx="2692152" cy="5733288"/>
            <a:chOff x="8595360" y="365760"/>
            <a:chExt cx="2692152" cy="57332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360" y="365760"/>
              <a:ext cx="2692152" cy="5733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Oval 5"/>
            <p:cNvSpPr/>
            <p:nvPr/>
          </p:nvSpPr>
          <p:spPr>
            <a:xfrm>
              <a:off x="8601075" y="3943349"/>
              <a:ext cx="2678430" cy="495301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/>
                  </a:solidFill>
                </a:ln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8595360" y="1476374"/>
              <a:ext cx="2692152" cy="479139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/>
                  </a:solidFill>
                </a:ln>
              </a:endParaRPr>
            </a:p>
          </p:txBody>
        </p:sp>
      </p:grp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17" y="6417703"/>
            <a:ext cx="428833" cy="4288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4C6723-4A42-1339-07E6-D127EECD256E}"/>
              </a:ext>
            </a:extLst>
          </p:cNvPr>
          <p:cNvSpPr/>
          <p:nvPr/>
        </p:nvSpPr>
        <p:spPr>
          <a:xfrm>
            <a:off x="238125" y="6331185"/>
            <a:ext cx="5897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>
                <a:solidFill>
                  <a:schemeClr val="accent1"/>
                </a:solidFill>
                <a:latin typeface="+mj-lt"/>
              </a:rPr>
              <a:t>Tool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1: New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Believers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Bible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Studies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6415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6625692" cy="1450757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sz="4800" dirty="0"/>
              <a:t>Tool 1: New Believers’ Bible Studies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960870" cy="4023360"/>
          </a:xfrm>
        </p:spPr>
        <p:txBody>
          <a:bodyPr/>
          <a:lstStyle/>
          <a:p>
            <a:pPr marL="0" indent="0">
              <a:buNone/>
            </a:pPr>
            <a:r>
              <a:rPr lang="en-US" sz="3600" u="sng" dirty="0"/>
              <a:t>Study Tracks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Bible Study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Specialized teaching and questions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144762" y="365760"/>
            <a:ext cx="3466213" cy="5733288"/>
            <a:chOff x="8144762" y="365760"/>
            <a:chExt cx="3466213" cy="57332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360" y="365760"/>
              <a:ext cx="2692152" cy="5733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Oval 5"/>
            <p:cNvSpPr/>
            <p:nvPr/>
          </p:nvSpPr>
          <p:spPr>
            <a:xfrm>
              <a:off x="8595360" y="971549"/>
              <a:ext cx="2692152" cy="428625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/>
                  </a:solidFill>
                </a:ln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8144762" y="1615780"/>
              <a:ext cx="3466213" cy="3356270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/>
                  </a:solidFill>
                </a:ln>
              </a:endParaRPr>
            </a:p>
          </p:txBody>
        </p:sp>
      </p:grp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17" y="6417703"/>
            <a:ext cx="428833" cy="4288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60FE4D-D004-6C06-D5FD-9B63E7324477}"/>
              </a:ext>
            </a:extLst>
          </p:cNvPr>
          <p:cNvSpPr/>
          <p:nvPr/>
        </p:nvSpPr>
        <p:spPr>
          <a:xfrm>
            <a:off x="238125" y="6331185"/>
            <a:ext cx="5897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>
                <a:solidFill>
                  <a:schemeClr val="accent1"/>
                </a:solidFill>
                <a:latin typeface="+mj-lt"/>
              </a:rPr>
              <a:t>Tool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1: New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Believers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Bible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Studies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1661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367095" cy="1450757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sz="4800" dirty="0"/>
              <a:t>Tool 2: Leadership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14 Modules in 4 Disciplines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365760"/>
            <a:ext cx="2692152" cy="5733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ight Arrow 8"/>
          <p:cNvSpPr/>
          <p:nvPr/>
        </p:nvSpPr>
        <p:spPr>
          <a:xfrm>
            <a:off x="7525262" y="2293435"/>
            <a:ext cx="939113" cy="48191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17" y="6417703"/>
            <a:ext cx="428833" cy="4288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8125" y="6331185"/>
            <a:ext cx="4698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>
                <a:solidFill>
                  <a:schemeClr val="accent1"/>
                </a:solidFill>
                <a:latin typeface="+mj-lt"/>
              </a:rPr>
              <a:t>Tool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2: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Leadership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Modules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645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6848115" cy="1450757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sz="4800" dirty="0"/>
              <a:t>Tool 2: Leadership Modules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4"/>
            <a:ext cx="6989445" cy="40233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/>
              <a:t>14 Modules in 4 Disciplines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Gathered from many different sources, including curriculum from the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/>
              <a:t>Mesoamerica School of Leadership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/>
              <a:t>Clergy Development Course of Study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/>
              <a:t>The Discipleship Place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/>
              <a:t>and the book The Kneeling Christian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595359" y="365760"/>
            <a:ext cx="2692153" cy="5733288"/>
            <a:chOff x="8595359" y="365760"/>
            <a:chExt cx="2692153" cy="57332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360" y="365760"/>
              <a:ext cx="2692152" cy="5733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Oval 5"/>
            <p:cNvSpPr/>
            <p:nvPr/>
          </p:nvSpPr>
          <p:spPr>
            <a:xfrm>
              <a:off x="8595359" y="1845733"/>
              <a:ext cx="2692153" cy="421217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/>
                  </a:solidFill>
                </a:ln>
              </a:endParaRPr>
            </a:p>
          </p:txBody>
        </p:sp>
      </p:grp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17" y="6417703"/>
            <a:ext cx="428833" cy="4288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9552B5-3295-CE64-F839-F773DC439AAC}"/>
              </a:ext>
            </a:extLst>
          </p:cNvPr>
          <p:cNvSpPr/>
          <p:nvPr/>
        </p:nvSpPr>
        <p:spPr>
          <a:xfrm>
            <a:off x="238125" y="6331185"/>
            <a:ext cx="4698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>
                <a:solidFill>
                  <a:schemeClr val="accent1"/>
                </a:solidFill>
                <a:latin typeface="+mj-lt"/>
              </a:rPr>
              <a:t>Tool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2: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Leadership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Modules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0346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365760"/>
            <a:ext cx="2692152" cy="5733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246620" cy="1450757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sz="4800" dirty="0"/>
              <a:t>Tool 2: Leadership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24662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 3 Bible Modules </a:t>
            </a:r>
          </a:p>
          <a:p>
            <a:endParaRPr lang="en-US" dirty="0"/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17" y="6417703"/>
            <a:ext cx="428833" cy="4288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CE7968-29A2-F1F0-68A2-1DE3B25E96F3}"/>
              </a:ext>
            </a:extLst>
          </p:cNvPr>
          <p:cNvSpPr/>
          <p:nvPr/>
        </p:nvSpPr>
        <p:spPr>
          <a:xfrm>
            <a:off x="238125" y="6331185"/>
            <a:ext cx="4698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>
                <a:solidFill>
                  <a:schemeClr val="accent1"/>
                </a:solidFill>
                <a:latin typeface="+mj-lt"/>
              </a:rPr>
              <a:t>Tool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2: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Leadership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Modules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2469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256145" cy="1450757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sz="4800" dirty="0"/>
              <a:t>Tool 2: Leadership Modules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3 Bible Modules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3 Personal Growth Modules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365760"/>
            <a:ext cx="2692152" cy="57332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17" y="6417703"/>
            <a:ext cx="428833" cy="4288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5F02DE-BF0C-13F5-EEEC-D39AE1E90F78}"/>
              </a:ext>
            </a:extLst>
          </p:cNvPr>
          <p:cNvSpPr/>
          <p:nvPr/>
        </p:nvSpPr>
        <p:spPr>
          <a:xfrm>
            <a:off x="238125" y="6331185"/>
            <a:ext cx="4698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>
                <a:solidFill>
                  <a:schemeClr val="accent1"/>
                </a:solidFill>
                <a:latin typeface="+mj-lt"/>
              </a:rPr>
              <a:t>Tool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2: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Leadership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Modules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8184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341870" cy="1450757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sz="4800" dirty="0"/>
              <a:t>Tool 2: Leadership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341870" cy="40233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3 Bible Modules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3 Personal Growth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4 </a:t>
            </a:r>
            <a:r>
              <a:rPr lang="en-US" sz="3600" dirty="0" err="1"/>
              <a:t>Practics</a:t>
            </a:r>
            <a:r>
              <a:rPr lang="en-US" sz="3600" dirty="0"/>
              <a:t> Modules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365760"/>
            <a:ext cx="2692152" cy="57332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17" y="6417703"/>
            <a:ext cx="428833" cy="4288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A74727-BB74-E0D6-1C16-3382CDD1A3DE}"/>
              </a:ext>
            </a:extLst>
          </p:cNvPr>
          <p:cNvSpPr/>
          <p:nvPr/>
        </p:nvSpPr>
        <p:spPr>
          <a:xfrm>
            <a:off x="238125" y="6331185"/>
            <a:ext cx="4698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>
                <a:solidFill>
                  <a:schemeClr val="accent1"/>
                </a:solidFill>
                <a:latin typeface="+mj-lt"/>
              </a:rPr>
              <a:t>Tool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2: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Leadership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Modules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4385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351395" cy="1450757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sz="4800" dirty="0"/>
              <a:t>Tool 2: Leadership Modules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3 Bible Modules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3 Personal Growth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4 </a:t>
            </a:r>
            <a:r>
              <a:rPr lang="en-US" sz="3600" dirty="0" err="1">
                <a:solidFill>
                  <a:schemeClr val="bg1">
                    <a:lumMod val="75000"/>
                  </a:schemeClr>
                </a:solidFill>
              </a:rPr>
              <a:t>Practics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4 Theology Modules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365760"/>
            <a:ext cx="2692152" cy="57332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17" y="6417703"/>
            <a:ext cx="428833" cy="4288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A3382A-FB5B-7B48-DB4D-CFFDE5B11461}"/>
              </a:ext>
            </a:extLst>
          </p:cNvPr>
          <p:cNvSpPr/>
          <p:nvPr/>
        </p:nvSpPr>
        <p:spPr>
          <a:xfrm>
            <a:off x="238125" y="6331185"/>
            <a:ext cx="4698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>
                <a:solidFill>
                  <a:schemeClr val="accent1"/>
                </a:solidFill>
                <a:latin typeface="+mj-lt"/>
              </a:rPr>
              <a:t>Tool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2: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Leadership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Modules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555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068656" cy="1450757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sz="4800" dirty="0"/>
              <a:t>Tool 2: Leadership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068656" cy="402336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Modules are Available (depending on language) 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Text Materials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Audio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Visual Presentation Slides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232611" y="365760"/>
            <a:ext cx="3140627" cy="5733288"/>
            <a:chOff x="8232611" y="365760"/>
            <a:chExt cx="3140627" cy="57332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360" y="365760"/>
              <a:ext cx="2692152" cy="5733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Oval 5"/>
            <p:cNvSpPr/>
            <p:nvPr/>
          </p:nvSpPr>
          <p:spPr>
            <a:xfrm>
              <a:off x="8232611" y="3722975"/>
              <a:ext cx="3140627" cy="2182010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/>
                  </a:solidFill>
                </a:ln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232612" y="2005965"/>
              <a:ext cx="3140626" cy="2295888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/>
                  </a:solidFill>
                </a:ln>
              </a:endParaRPr>
            </a:p>
          </p:txBody>
        </p:sp>
      </p:grp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17" y="6417703"/>
            <a:ext cx="428833" cy="42883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869735" y="925552"/>
            <a:ext cx="503503" cy="479502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4F1EF0-0813-10C8-D951-96DED2B70705}"/>
              </a:ext>
            </a:extLst>
          </p:cNvPr>
          <p:cNvSpPr/>
          <p:nvPr/>
        </p:nvSpPr>
        <p:spPr>
          <a:xfrm>
            <a:off x="238125" y="6331185"/>
            <a:ext cx="4698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>
                <a:solidFill>
                  <a:schemeClr val="accent1"/>
                </a:solidFill>
                <a:latin typeface="+mj-lt"/>
              </a:rPr>
              <a:t>Tool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2: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Leadership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Modules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977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100" y="782969"/>
            <a:ext cx="10058400" cy="942601"/>
          </a:xfrm>
        </p:spPr>
        <p:txBody>
          <a:bodyPr>
            <a:normAutofit/>
          </a:bodyPr>
          <a:lstStyle/>
          <a:p>
            <a:r>
              <a:rPr lang="en-US" sz="4800" b="1" dirty="0"/>
              <a:t>Download App to Follow Along at: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370" y="3061593"/>
            <a:ext cx="2877064" cy="28770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1898" y="2001844"/>
            <a:ext cx="85258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https://discapp.jfhp.org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02512" y="3857414"/>
            <a:ext cx="508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Or use this QR code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755365" y="4094060"/>
            <a:ext cx="939113" cy="481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9550" y="6360781"/>
            <a:ext cx="2181225" cy="4972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accent1"/>
                </a:solidFill>
              </a:rPr>
              <a:t>I. </a:t>
            </a:r>
            <a:r>
              <a:rPr lang="es-ES" sz="3200" dirty="0" err="1">
                <a:solidFill>
                  <a:schemeClr val="accent1"/>
                </a:solidFill>
              </a:rPr>
              <a:t>Installation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17" y="6417703"/>
            <a:ext cx="428833" cy="42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63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370445" cy="1450757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sz="4800" dirty="0"/>
              <a:t>Tool 2: Leadership Modules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4"/>
            <a:ext cx="7370445" cy="402336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Modules are Available (depending on language) 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Text Materials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365760"/>
            <a:ext cx="2692152" cy="57332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17" y="6417703"/>
            <a:ext cx="428833" cy="4288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188F79-DA11-DC00-BDDC-344022900DAC}"/>
              </a:ext>
            </a:extLst>
          </p:cNvPr>
          <p:cNvSpPr/>
          <p:nvPr/>
        </p:nvSpPr>
        <p:spPr>
          <a:xfrm>
            <a:off x="238125" y="6331185"/>
            <a:ext cx="4698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>
                <a:solidFill>
                  <a:schemeClr val="accent1"/>
                </a:solidFill>
                <a:latin typeface="+mj-lt"/>
              </a:rPr>
              <a:t>Tool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2: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Leadership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Modules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8649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313294" cy="1450757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sz="4800" dirty="0"/>
              <a:t>Tool 2: Leadership Modules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4"/>
            <a:ext cx="7075557" cy="402336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Modules are Available (depending on language) 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Text Materials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Audio 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410574" y="365760"/>
            <a:ext cx="3114675" cy="5733288"/>
            <a:chOff x="8410574" y="365760"/>
            <a:chExt cx="3114675" cy="57332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360" y="365760"/>
              <a:ext cx="2692152" cy="5733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Oval 5"/>
            <p:cNvSpPr/>
            <p:nvPr/>
          </p:nvSpPr>
          <p:spPr>
            <a:xfrm>
              <a:off x="8410574" y="3525425"/>
              <a:ext cx="3114675" cy="1741900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/>
                  </a:solidFill>
                </a:ln>
              </a:endParaRPr>
            </a:p>
          </p:txBody>
        </p:sp>
      </p:grp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17" y="6417703"/>
            <a:ext cx="428833" cy="4288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00A12A-31E8-854F-EB23-AB08C6E43313}"/>
              </a:ext>
            </a:extLst>
          </p:cNvPr>
          <p:cNvSpPr/>
          <p:nvPr/>
        </p:nvSpPr>
        <p:spPr>
          <a:xfrm>
            <a:off x="238125" y="6331185"/>
            <a:ext cx="4698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>
                <a:solidFill>
                  <a:schemeClr val="accent1"/>
                </a:solidFill>
                <a:latin typeface="+mj-lt"/>
              </a:rPr>
              <a:t>Tool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2: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Leadership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Modules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3727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370445" cy="1450757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sz="4800" dirty="0"/>
              <a:t>Tool 2: Leadership Modules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4"/>
            <a:ext cx="7370445" cy="402336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Modules are Available (depending on language) 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Text Materials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Audio</a:t>
            </a:r>
            <a:r>
              <a:rPr lang="en-US" sz="36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Visual Presentation Slides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365760"/>
            <a:ext cx="2692152" cy="5733288"/>
          </a:xfrm>
          <a:prstGeom prst="rect">
            <a:avLst/>
          </a:prstGeom>
        </p:spPr>
      </p:pic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17" y="6417703"/>
            <a:ext cx="428833" cy="42883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384099" y="1011981"/>
            <a:ext cx="3012448" cy="2177268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275E36-AA36-5FC3-5395-FFECDDC5BDB9}"/>
              </a:ext>
            </a:extLst>
          </p:cNvPr>
          <p:cNvSpPr/>
          <p:nvPr/>
        </p:nvSpPr>
        <p:spPr>
          <a:xfrm>
            <a:off x="238125" y="6331185"/>
            <a:ext cx="4698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>
                <a:solidFill>
                  <a:schemeClr val="accent1"/>
                </a:solidFill>
                <a:latin typeface="+mj-lt"/>
              </a:rPr>
              <a:t>Tool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2: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Leadership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Modules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6566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179" y="724829"/>
            <a:ext cx="6893545" cy="898231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sz="4800" dirty="0"/>
              <a:t>Tool 3: Other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788877" cy="40233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365760"/>
            <a:ext cx="2692152" cy="5733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7543382" y="2667253"/>
            <a:ext cx="939113" cy="481913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17" y="6417703"/>
            <a:ext cx="428833" cy="4288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8125" y="6331185"/>
            <a:ext cx="4089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>
                <a:solidFill>
                  <a:schemeClr val="accent1"/>
                </a:solidFill>
                <a:latin typeface="+mj-lt"/>
              </a:rPr>
              <a:t>Tool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3: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Other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Resources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377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180" y="669073"/>
            <a:ext cx="9962500" cy="1068287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sz="4800" dirty="0"/>
              <a:t>Tool 3: Other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4"/>
            <a:ext cx="7370445" cy="425331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Way Truth Life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By Dr. David </a:t>
            </a:r>
            <a:r>
              <a:rPr lang="en-US" sz="3600" dirty="0" err="1"/>
              <a:t>Busic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Living in the Blessing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365 Daily Devotionals by Dr. Chic Shaver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Bible Studies on Recovery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A Biblical 12-Step Program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365760"/>
            <a:ext cx="2692152" cy="57332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17" y="6417703"/>
            <a:ext cx="428833" cy="4288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3D7733-A7D5-891F-BD1C-BBF2D3725FE3}"/>
              </a:ext>
            </a:extLst>
          </p:cNvPr>
          <p:cNvSpPr/>
          <p:nvPr/>
        </p:nvSpPr>
        <p:spPr>
          <a:xfrm>
            <a:off x="238125" y="6331185"/>
            <a:ext cx="4089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>
                <a:solidFill>
                  <a:schemeClr val="accent1"/>
                </a:solidFill>
                <a:latin typeface="+mj-lt"/>
              </a:rPr>
              <a:t>Tool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3: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Other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Resources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9855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Questions…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238125" y="6331185"/>
            <a:ext cx="2338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solidFill>
                  <a:schemeClr val="accent1"/>
                </a:solidFill>
                <a:latin typeface="+mj-lt"/>
              </a:rPr>
              <a:t>III.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Questions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17" y="6417703"/>
            <a:ext cx="428833" cy="42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6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0347" y="102344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Chrome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27" y="1854437"/>
            <a:ext cx="2006570" cy="43029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539" y="1854437"/>
            <a:ext cx="2006570" cy="43029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441378" y="936015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Samsung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1854437"/>
            <a:ext cx="2717563" cy="4302979"/>
            <a:chOff x="0" y="1854437"/>
            <a:chExt cx="2717563" cy="4302979"/>
          </a:xfrm>
        </p:grpSpPr>
        <p:pic>
          <p:nvPicPr>
            <p:cNvPr id="4" name="Picture 3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29" y="1854437"/>
              <a:ext cx="2002536" cy="4302979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12" name="Oval 11"/>
            <p:cNvSpPr/>
            <p:nvPr/>
          </p:nvSpPr>
          <p:spPr>
            <a:xfrm>
              <a:off x="0" y="5533400"/>
              <a:ext cx="2717563" cy="62401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/>
                  </a:solidFill>
                </a:ln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85342" y="1854437"/>
            <a:ext cx="2105783" cy="4306824"/>
            <a:chOff x="3085342" y="1854437"/>
            <a:chExt cx="2105783" cy="4306824"/>
          </a:xfrm>
        </p:grpSpPr>
        <p:pic>
          <p:nvPicPr>
            <p:cNvPr id="14" name="Picture 13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342" y="1854437"/>
              <a:ext cx="2002536" cy="4306824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13" name="Oval 12"/>
            <p:cNvSpPr/>
            <p:nvPr/>
          </p:nvSpPr>
          <p:spPr>
            <a:xfrm>
              <a:off x="3709515" y="2562225"/>
              <a:ext cx="1481610" cy="30894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209550" y="6360781"/>
            <a:ext cx="2181225" cy="4972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accent1"/>
                </a:solidFill>
              </a:rPr>
              <a:t>I. </a:t>
            </a:r>
            <a:r>
              <a:rPr lang="es-ES" sz="3200" dirty="0" err="1">
                <a:solidFill>
                  <a:schemeClr val="accent1"/>
                </a:solidFill>
              </a:rPr>
              <a:t>Installation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16" name="Picture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17" y="6417703"/>
            <a:ext cx="428833" cy="42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6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9014" y="922773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Safari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50" y="1837345"/>
            <a:ext cx="2010869" cy="435061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939" y="1837346"/>
            <a:ext cx="2010869" cy="435061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1837345"/>
            <a:ext cx="2010869" cy="435061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09550" y="6360781"/>
            <a:ext cx="2181225" cy="4972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accent1"/>
                </a:solidFill>
              </a:rPr>
              <a:t>I. </a:t>
            </a:r>
            <a:r>
              <a:rPr lang="es-ES" sz="3200" dirty="0" err="1">
                <a:solidFill>
                  <a:schemeClr val="accent1"/>
                </a:solidFill>
              </a:rPr>
              <a:t>Installation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17" y="6417703"/>
            <a:ext cx="428833" cy="42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9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365760"/>
            <a:ext cx="2692153" cy="573328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20367" y="594252"/>
            <a:ext cx="10058400" cy="1450757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b="1" dirty="0"/>
              <a:t>About t</a:t>
            </a:r>
            <a:r>
              <a:rPr lang="en-US" sz="4800" b="1" dirty="0"/>
              <a:t>he App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020367" y="1901910"/>
            <a:ext cx="7104458" cy="41971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Web Progressive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Access through the Internet, SD Cards, Light Stream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First Wave Languages: English, Spanish, French, Portuguese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Bible Text hyperlinks</a:t>
            </a:r>
          </a:p>
          <a:p>
            <a:endParaRPr lang="en-US" dirty="0"/>
          </a:p>
        </p:txBody>
      </p: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17" y="6417703"/>
            <a:ext cx="428833" cy="4288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8125" y="6331185"/>
            <a:ext cx="1946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solidFill>
                  <a:schemeClr val="accent1"/>
                </a:solidFill>
                <a:latin typeface="+mj-lt"/>
              </a:rPr>
              <a:t>II. The App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3563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365760"/>
            <a:ext cx="2692152" cy="5733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051825"/>
            <a:ext cx="10058400" cy="1913946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1. Navigating the App:</a:t>
            </a:r>
            <a:br>
              <a:rPr lang="en-US" sz="5300" b="1" u="sng" dirty="0"/>
            </a:br>
            <a:br>
              <a:rPr lang="en-US" sz="5300" b="1" dirty="0"/>
            </a:br>
            <a:r>
              <a:rPr lang="en-US" sz="4800" b="1" dirty="0">
                <a:solidFill>
                  <a:schemeClr val="accent1"/>
                </a:solidFill>
              </a:rPr>
              <a:t>A. Top Banner</a:t>
            </a:r>
            <a:br>
              <a:rPr lang="en-US" sz="4800" b="1" dirty="0"/>
            </a:br>
            <a:r>
              <a:rPr lang="en-US" sz="4800" b="1" dirty="0">
                <a:solidFill>
                  <a:schemeClr val="accent2"/>
                </a:solidFill>
              </a:rPr>
              <a:t>B. Tools</a:t>
            </a:r>
            <a:br>
              <a:rPr lang="en-US" sz="4800" b="1" dirty="0"/>
            </a:br>
            <a:r>
              <a:rPr lang="en-US" sz="4800" b="1" dirty="0">
                <a:solidFill>
                  <a:schemeClr val="accent6"/>
                </a:solidFill>
              </a:rPr>
              <a:t>C. Bottom Navigation Bar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406640" y="576232"/>
            <a:ext cx="939113" cy="481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405957" y="5679369"/>
            <a:ext cx="939113" cy="481913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406640" y="2274056"/>
            <a:ext cx="939113" cy="48191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17" y="6417703"/>
            <a:ext cx="428833" cy="4288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8125" y="6331185"/>
            <a:ext cx="3708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solidFill>
                  <a:schemeClr val="accent1"/>
                </a:solidFill>
                <a:latin typeface="+mj-lt"/>
              </a:rPr>
              <a:t>1.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Navigating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3200" dirty="0" err="1">
                <a:solidFill>
                  <a:schemeClr val="accent1"/>
                </a:solidFill>
                <a:latin typeface="+mj-lt"/>
              </a:rPr>
              <a:t>the</a:t>
            </a:r>
            <a:r>
              <a:rPr lang="es-ES" sz="3200" dirty="0">
                <a:solidFill>
                  <a:schemeClr val="accent1"/>
                </a:solidFill>
                <a:latin typeface="+mj-lt"/>
              </a:rPr>
              <a:t> App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9349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049947"/>
            <a:ext cx="9831082" cy="543871"/>
          </a:xfrm>
        </p:spPr>
        <p:txBody>
          <a:bodyPr anchor="ctr">
            <a:noAutofit/>
          </a:bodyPr>
          <a:lstStyle/>
          <a:p>
            <a:r>
              <a:rPr lang="en-US" dirty="0"/>
              <a:t>A. Top Banner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2152637"/>
            <a:ext cx="5559894" cy="3724055"/>
          </a:xfrm>
        </p:spPr>
        <p:txBody>
          <a:bodyPr>
            <a:noAutofit/>
          </a:bodyPr>
          <a:lstStyle/>
          <a:p>
            <a:r>
              <a:rPr lang="en-US" sz="2800" b="1" dirty="0"/>
              <a:t>• </a:t>
            </a:r>
            <a:r>
              <a:rPr lang="en-US" sz="2800" b="1" dirty="0">
                <a:solidFill>
                  <a:schemeClr val="accent1"/>
                </a:solidFill>
              </a:rPr>
              <a:t>Preferred Language</a:t>
            </a:r>
            <a:br>
              <a:rPr lang="en-US" sz="4000" b="1" dirty="0">
                <a:solidFill>
                  <a:schemeClr val="accent1"/>
                </a:solidFill>
              </a:rPr>
            </a:br>
            <a:r>
              <a:rPr lang="en-US" sz="2400" b="1" dirty="0"/>
              <a:t>Note: Except for English, not all resources are available in all languages yet.</a:t>
            </a:r>
            <a:br>
              <a:rPr lang="en-US" sz="2800" b="1" dirty="0"/>
            </a:br>
            <a:endParaRPr lang="en-US" sz="2800" b="1" dirty="0"/>
          </a:p>
          <a:p>
            <a:br>
              <a:rPr lang="en-US" sz="2800" b="1" dirty="0"/>
            </a:br>
            <a:r>
              <a:rPr lang="en-US" sz="2800" b="1" dirty="0"/>
              <a:t>• </a:t>
            </a:r>
            <a:r>
              <a:rPr lang="en-US" sz="2800" b="1" dirty="0">
                <a:solidFill>
                  <a:schemeClr val="accent2"/>
                </a:solidFill>
              </a:rPr>
              <a:t>App Support Email</a:t>
            </a:r>
            <a:br>
              <a:rPr lang="en-US" sz="4400" b="1" dirty="0">
                <a:solidFill>
                  <a:schemeClr val="accent6"/>
                </a:solidFill>
              </a:rPr>
            </a:br>
            <a:r>
              <a:rPr lang="en-US" sz="2400" b="1" dirty="0"/>
              <a:t>Note: Including “device info with email” will give us information that might help answer questions the user has.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7410448" y="701848"/>
            <a:ext cx="939113" cy="481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365760"/>
            <a:ext cx="2692153" cy="5733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ight Arrow 10"/>
          <p:cNvSpPr/>
          <p:nvPr/>
        </p:nvSpPr>
        <p:spPr>
          <a:xfrm>
            <a:off x="7410448" y="4914009"/>
            <a:ext cx="939113" cy="48191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17" y="6417703"/>
            <a:ext cx="428833" cy="4288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8125" y="6331185"/>
            <a:ext cx="2478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solidFill>
                  <a:schemeClr val="accent1"/>
                </a:solidFill>
                <a:latin typeface="+mj-lt"/>
              </a:rPr>
              <a:t>A. Top Banner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2082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52500"/>
            <a:ext cx="10058400" cy="784860"/>
          </a:xfrm>
        </p:spPr>
        <p:txBody>
          <a:bodyPr anchor="ctr">
            <a:normAutofit/>
          </a:bodyPr>
          <a:lstStyle/>
          <a:p>
            <a:r>
              <a:rPr lang="en-US" dirty="0"/>
              <a:t>B.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46188"/>
            <a:ext cx="5322570" cy="4023360"/>
          </a:xfrm>
        </p:spPr>
        <p:txBody>
          <a:bodyPr/>
          <a:lstStyle/>
          <a:p>
            <a:r>
              <a:rPr lang="en-US" sz="2800" b="1" dirty="0"/>
              <a:t>• </a:t>
            </a:r>
            <a:r>
              <a:rPr lang="en-US" sz="2800" b="1" dirty="0">
                <a:solidFill>
                  <a:schemeClr val="accent1"/>
                </a:solidFill>
              </a:rPr>
              <a:t>New Believers Bible Studies</a:t>
            </a:r>
            <a:br>
              <a:rPr lang="en-US" sz="3600" b="1" dirty="0">
                <a:solidFill>
                  <a:schemeClr val="accent1"/>
                </a:solidFill>
              </a:rPr>
            </a:br>
            <a:r>
              <a:rPr lang="en-US" sz="2400" b="1" dirty="0"/>
              <a:t>108 Bible Studies, covering the Bible from Genesis to Revelation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3200" b="1" dirty="0"/>
              <a:t>• </a:t>
            </a:r>
            <a:r>
              <a:rPr lang="en-US" sz="2800" b="1" dirty="0">
                <a:solidFill>
                  <a:schemeClr val="accent2"/>
                </a:solidFill>
              </a:rPr>
              <a:t>Leadership Modules</a:t>
            </a:r>
            <a:br>
              <a:rPr lang="en-US" sz="4000" b="1" dirty="0">
                <a:solidFill>
                  <a:schemeClr val="accent6"/>
                </a:solidFill>
              </a:rPr>
            </a:br>
            <a:r>
              <a:rPr lang="en-US" sz="2400" b="1" dirty="0"/>
              <a:t>14 Modules designed to equip Preaching Point Leaders</a:t>
            </a:r>
            <a:br>
              <a:rPr lang="en-US" b="1" dirty="0"/>
            </a:br>
            <a:br>
              <a:rPr lang="en-US" b="1" dirty="0"/>
            </a:br>
            <a:r>
              <a:rPr lang="en-US" sz="2800" b="1" dirty="0"/>
              <a:t>• </a:t>
            </a:r>
            <a:r>
              <a:rPr lang="en-US" sz="2800" b="1" dirty="0">
                <a:solidFill>
                  <a:schemeClr val="accent6"/>
                </a:solidFill>
              </a:rPr>
              <a:t>Other Resources</a:t>
            </a:r>
            <a:br>
              <a:rPr lang="en-US" sz="4000" b="1" dirty="0">
                <a:solidFill>
                  <a:schemeClr val="accent6"/>
                </a:solidFill>
              </a:rPr>
            </a:br>
            <a:r>
              <a:rPr lang="en-US" sz="2400" b="1" dirty="0"/>
              <a:t>Includes: Way Truth Life; Living in the Blessing; Bible Studies on Recovery</a:t>
            </a:r>
            <a:endParaRPr lang="en-US" sz="2400" dirty="0"/>
          </a:p>
        </p:txBody>
      </p:sp>
      <p:sp>
        <p:nvSpPr>
          <p:cNvPr id="6" name="Right Arrow 5"/>
          <p:cNvSpPr>
            <a:spLocks noChangeAspect="1"/>
          </p:cNvSpPr>
          <p:nvPr/>
        </p:nvSpPr>
        <p:spPr>
          <a:xfrm>
            <a:off x="7635240" y="1946188"/>
            <a:ext cx="752298" cy="386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>
            <a:spLocks noChangeAspect="1"/>
          </p:cNvSpPr>
          <p:nvPr/>
        </p:nvSpPr>
        <p:spPr>
          <a:xfrm>
            <a:off x="7452360" y="2332235"/>
            <a:ext cx="748402" cy="38404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>
            <a:spLocks noChangeAspect="1"/>
          </p:cNvSpPr>
          <p:nvPr/>
        </p:nvSpPr>
        <p:spPr>
          <a:xfrm>
            <a:off x="7269480" y="2716283"/>
            <a:ext cx="748402" cy="38404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365760"/>
            <a:ext cx="2692152" cy="57332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17" y="6417703"/>
            <a:ext cx="428833" cy="4288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8125" y="6331185"/>
            <a:ext cx="1439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solidFill>
                  <a:schemeClr val="accent1"/>
                </a:solidFill>
                <a:latin typeface="+mj-lt"/>
              </a:rPr>
              <a:t>B. Tools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4487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JFHP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F2C82E"/>
      </a:accent1>
      <a:accent2>
        <a:srgbClr val="001D53"/>
      </a:accent2>
      <a:accent3>
        <a:srgbClr val="5E7598"/>
      </a:accent3>
      <a:accent4>
        <a:srgbClr val="7F8FA9"/>
      </a:accent4>
      <a:accent5>
        <a:srgbClr val="5AA2AE"/>
      </a:accent5>
      <a:accent6>
        <a:srgbClr val="9D90A0"/>
      </a:accent6>
      <a:hlink>
        <a:srgbClr val="3D3D3D"/>
      </a:hlink>
      <a:folHlink>
        <a:srgbClr val="781A17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812</TotalTime>
  <Words>986</Words>
  <Application>Microsoft Office PowerPoint</Application>
  <PresentationFormat>Widescreen</PresentationFormat>
  <Paragraphs>173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Montserrat</vt:lpstr>
      <vt:lpstr>Retrospect</vt:lpstr>
      <vt:lpstr>Preaching Point and Leadership Toolbox App</vt:lpstr>
      <vt:lpstr>Table of Contents</vt:lpstr>
      <vt:lpstr>Download App to Follow Along at:</vt:lpstr>
      <vt:lpstr>PowerPoint Presentation</vt:lpstr>
      <vt:lpstr>PowerPoint Presentation</vt:lpstr>
      <vt:lpstr>About the App</vt:lpstr>
      <vt:lpstr>1. Navigating the App:  A. Top Banner B. Tools C. Bottom Navigation Bar</vt:lpstr>
      <vt:lpstr>A. Top Banner</vt:lpstr>
      <vt:lpstr>B. Tools</vt:lpstr>
      <vt:lpstr>C. Bottom Navigation Bar</vt:lpstr>
      <vt:lpstr>Tool 1: New Believers’ Bible Studies </vt:lpstr>
      <vt:lpstr>Tool 1: New Believers’ Bible Studies </vt:lpstr>
      <vt:lpstr>Tool 1: New Believers’ Bible Studies </vt:lpstr>
      <vt:lpstr>Tool 1: New Believers’ Bible Studies </vt:lpstr>
      <vt:lpstr>Tool 1: New Believers’ Bible Studies </vt:lpstr>
      <vt:lpstr>Tool 1: New Believers’ Bible Studies </vt:lpstr>
      <vt:lpstr>Tool 1: New Believers’ Bible Studies </vt:lpstr>
      <vt:lpstr>Tool 1: New Believers’ Bible Studies </vt:lpstr>
      <vt:lpstr>Tool 1: New Believers’ Bible Studies </vt:lpstr>
      <vt:lpstr>Tool 1: New Believers’ Bible Studies </vt:lpstr>
      <vt:lpstr>Tool 1: New Believers’ Bible Studies </vt:lpstr>
      <vt:lpstr>Tool 1: New Believers’ Bible Studies </vt:lpstr>
      <vt:lpstr>Tool 2: Leadership Modules</vt:lpstr>
      <vt:lpstr>Tool 2: Leadership Modules</vt:lpstr>
      <vt:lpstr>Tool 2: Leadership Modules</vt:lpstr>
      <vt:lpstr>Tool 2: Leadership Modules</vt:lpstr>
      <vt:lpstr>Tool 2: Leadership Modules</vt:lpstr>
      <vt:lpstr>Tool 2: Leadership Modules</vt:lpstr>
      <vt:lpstr>Tool 2: Leadership Modules</vt:lpstr>
      <vt:lpstr>Tool 2: Leadership Modules</vt:lpstr>
      <vt:lpstr>Tool 2: Leadership Modules</vt:lpstr>
      <vt:lpstr>Tool 2: Leadership Modules</vt:lpstr>
      <vt:lpstr>Tool 3: Other Resources</vt:lpstr>
      <vt:lpstr>Tool 3: Other Resources</vt:lpstr>
      <vt:lpstr>Questions…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1: New Believers Bible Studies</dc:title>
  <dc:creator>Bill Kirkemo</dc:creator>
  <cp:lastModifiedBy>Bill Kirkemo</cp:lastModifiedBy>
  <cp:revision>61</cp:revision>
  <dcterms:created xsi:type="dcterms:W3CDTF">2023-04-18T13:57:32Z</dcterms:created>
  <dcterms:modified xsi:type="dcterms:W3CDTF">2024-08-16T15:16:16Z</dcterms:modified>
</cp:coreProperties>
</file>