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24" d="100"/>
          <a:sy n="24" d="100"/>
        </p:scale>
        <p:origin x="888"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Author and Date"/>
          <p:cNvSpPr txBox="1">
            <a:spLocks noGrp="1"/>
          </p:cNvSpPr>
          <p:nvPr>
            <p:ph type="body" idx="21"/>
          </p:nvPr>
        </p:nvSpPr>
        <p:spPr>
          <a:prstGeom prst="rect">
            <a:avLst/>
          </a:prstGeom>
        </p:spPr>
        <p:txBody>
          <a:bodyPr/>
          <a:lstStyle/>
          <a:p>
            <a:endParaRPr/>
          </a:p>
        </p:txBody>
      </p:sp>
      <p:sp>
        <p:nvSpPr>
          <p:cNvPr id="152" name="Presentation Title"/>
          <p:cNvSpPr txBox="1">
            <a:spLocks noGrp="1"/>
          </p:cNvSpPr>
          <p:nvPr>
            <p:ph type="ctrTitle"/>
          </p:nvPr>
        </p:nvSpPr>
        <p:spPr>
          <a:prstGeom prst="rect">
            <a:avLst/>
          </a:prstGeom>
        </p:spPr>
        <p:txBody>
          <a:bodyPr/>
          <a:lstStyle/>
          <a:p>
            <a:endParaRPr/>
          </a:p>
        </p:txBody>
      </p:sp>
      <p:sp>
        <p:nvSpPr>
          <p:cNvPr id="153" name="Presentation Subtitle"/>
          <p:cNvSpPr txBox="1">
            <a:spLocks noGrp="1"/>
          </p:cNvSpPr>
          <p:nvPr>
            <p:ph type="subTitle" sz="quarter" idx="1"/>
          </p:nvPr>
        </p:nvSpPr>
        <p:spPr>
          <a:prstGeom prst="rect">
            <a:avLst/>
          </a:prstGeom>
        </p:spPr>
        <p:txBody>
          <a:bodyPr/>
          <a:lstStyle/>
          <a:p>
            <a:endParaRPr/>
          </a:p>
        </p:txBody>
      </p:sp>
      <p:pic>
        <p:nvPicPr>
          <p:cNvPr id="154" name="Series Title Slide.png" descr="Series Title Slide.png"/>
          <p:cNvPicPr>
            <a:picLocks noChangeAspect="1"/>
          </p:cNvPicPr>
          <p:nvPr/>
        </p:nvPicPr>
        <p:blipFill>
          <a:blip r:embed="rId2"/>
          <a:stretch>
            <a:fillRect/>
          </a:stretch>
        </p:blipFill>
        <p:spPr>
          <a:xfrm>
            <a:off x="2539" y="-1"/>
            <a:ext cx="24378922" cy="13716001"/>
          </a:xfrm>
          <a:prstGeom prst="rect">
            <a:avLst/>
          </a:prstGeom>
          <a:ln w="12700">
            <a:miter lim="400000"/>
          </a:ln>
        </p:spPr>
      </p:pic>
      <p:sp>
        <p:nvSpPr>
          <p:cNvPr id="155" name="TEXT"/>
          <p:cNvSpPr txBox="1"/>
          <p:nvPr/>
        </p:nvSpPr>
        <p:spPr>
          <a:xfrm>
            <a:off x="2987732" y="7768122"/>
            <a:ext cx="6607578" cy="2872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defRPr sz="6000">
                <a:solidFill>
                  <a:srgbClr val="3B5C69"/>
                </a:solidFill>
              </a:defRPr>
            </a:lvl1pPr>
          </a:lstStyle>
          <a:p>
            <a:r>
              <a:rPr lang="en-US" sz="10000" b="1" dirty="0">
                <a:latin typeface="Century Gothic" panose="020B0502020202020204" pitchFamily="34" charset="0"/>
              </a:rPr>
              <a:t>Worship</a:t>
            </a:r>
          </a:p>
          <a:p>
            <a:r>
              <a:rPr lang="en-US" sz="8000" dirty="0">
                <a:latin typeface="Century Gothic" panose="020B0502020202020204" pitchFamily="34" charset="0"/>
              </a:rPr>
              <a:t>Mark 11: 1-11</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4148247"/>
            <a:ext cx="22654260" cy="14875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How are we doing in worship?</a:t>
            </a:r>
          </a:p>
        </p:txBody>
      </p:sp>
    </p:spTree>
    <p:extLst>
      <p:ext uri="{BB962C8B-B14F-4D97-AF65-F5344CB8AC3E}">
        <p14:creationId xmlns:p14="http://schemas.microsoft.com/office/powerpoint/2010/main" val="37520556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3455750"/>
            <a:ext cx="22654260"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Worship is more than what happens here on Sundays.</a:t>
            </a:r>
          </a:p>
        </p:txBody>
      </p:sp>
    </p:spTree>
    <p:extLst>
      <p:ext uri="{BB962C8B-B14F-4D97-AF65-F5344CB8AC3E}">
        <p14:creationId xmlns:p14="http://schemas.microsoft.com/office/powerpoint/2010/main" val="81867529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3455750"/>
            <a:ext cx="22654260" cy="28725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Worship is a human response to a </a:t>
            </a:r>
          </a:p>
          <a:p>
            <a:r>
              <a:rPr lang="en-US" sz="9000" dirty="0">
                <a:latin typeface="Century Gothic" panose="020B0502020202020204" pitchFamily="34" charset="0"/>
              </a:rPr>
              <a:t>divine initiative.</a:t>
            </a:r>
          </a:p>
        </p:txBody>
      </p:sp>
    </p:spTree>
    <p:extLst>
      <p:ext uri="{BB962C8B-B14F-4D97-AF65-F5344CB8AC3E}">
        <p14:creationId xmlns:p14="http://schemas.microsoft.com/office/powerpoint/2010/main" val="19465351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Author and Date"/>
          <p:cNvSpPr txBox="1">
            <a:spLocks noGrp="1"/>
          </p:cNvSpPr>
          <p:nvPr>
            <p:ph type="body" idx="21"/>
          </p:nvPr>
        </p:nvSpPr>
        <p:spPr>
          <a:prstGeom prst="rect">
            <a:avLst/>
          </a:prstGeom>
        </p:spPr>
        <p:txBody>
          <a:bodyPr>
            <a:normAutofit lnSpcReduction="10000"/>
          </a:bodyPr>
          <a:lstStyle/>
          <a:p>
            <a:endParaRPr/>
          </a:p>
        </p:txBody>
      </p:sp>
      <p:sp>
        <p:nvSpPr>
          <p:cNvPr id="152" name="Presentation Title"/>
          <p:cNvSpPr txBox="1">
            <a:spLocks noGrp="1"/>
          </p:cNvSpPr>
          <p:nvPr>
            <p:ph type="ctrTitle"/>
          </p:nvPr>
        </p:nvSpPr>
        <p:spPr>
          <a:prstGeom prst="rect">
            <a:avLst/>
          </a:prstGeom>
        </p:spPr>
        <p:txBody>
          <a:bodyPr/>
          <a:lstStyle/>
          <a:p>
            <a:endParaRPr/>
          </a:p>
        </p:txBody>
      </p:sp>
      <p:sp>
        <p:nvSpPr>
          <p:cNvPr id="153" name="Presentation Subtitle"/>
          <p:cNvSpPr txBox="1">
            <a:spLocks noGrp="1"/>
          </p:cNvSpPr>
          <p:nvPr>
            <p:ph type="subTitle" sz="quarter" idx="1"/>
          </p:nvPr>
        </p:nvSpPr>
        <p:spPr>
          <a:prstGeom prst="rect">
            <a:avLst/>
          </a:prstGeom>
        </p:spPr>
        <p:txBody>
          <a:bodyPr/>
          <a:lstStyle/>
          <a:p>
            <a:endParaRPr/>
          </a:p>
        </p:txBody>
      </p:sp>
      <p:pic>
        <p:nvPicPr>
          <p:cNvPr id="154" name="Series Title Slide.png" descr="Series Title Slide.png"/>
          <p:cNvPicPr>
            <a:picLocks noChangeAspect="1"/>
          </p:cNvPicPr>
          <p:nvPr/>
        </p:nvPicPr>
        <p:blipFill>
          <a:blip r:embed="rId2"/>
          <a:stretch>
            <a:fillRect/>
          </a:stretch>
        </p:blipFill>
        <p:spPr>
          <a:xfrm>
            <a:off x="2539" y="-1"/>
            <a:ext cx="24378922" cy="13716001"/>
          </a:xfrm>
          <a:prstGeom prst="rect">
            <a:avLst/>
          </a:prstGeom>
          <a:ln w="12700">
            <a:miter lim="400000"/>
          </a:ln>
        </p:spPr>
      </p:pic>
      <p:sp>
        <p:nvSpPr>
          <p:cNvPr id="155" name="TEXT"/>
          <p:cNvSpPr txBox="1"/>
          <p:nvPr/>
        </p:nvSpPr>
        <p:spPr>
          <a:xfrm>
            <a:off x="2987732" y="7768122"/>
            <a:ext cx="6607578"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6000">
                <a:solidFill>
                  <a:srgbClr val="3B5C69"/>
                </a:solidFill>
              </a:defRPr>
            </a:lvl1pPr>
          </a:lstStyle>
          <a:p>
            <a:r>
              <a:rPr lang="en-US" sz="10000" b="1" dirty="0">
                <a:latin typeface="Century Gothic" panose="020B0502020202020204" pitchFamily="34" charset="0"/>
              </a:rPr>
              <a:t>Worship</a:t>
            </a:r>
          </a:p>
          <a:p>
            <a:r>
              <a:rPr lang="en-US" sz="8000" dirty="0">
                <a:latin typeface="Century Gothic" panose="020B0502020202020204" pitchFamily="34" charset="0"/>
              </a:rPr>
              <a:t>Mark 11: 1-11</a:t>
            </a:r>
          </a:p>
        </p:txBody>
      </p:sp>
    </p:spTree>
    <p:extLst>
      <p:ext uri="{BB962C8B-B14F-4D97-AF65-F5344CB8AC3E}">
        <p14:creationId xmlns:p14="http://schemas.microsoft.com/office/powerpoint/2010/main" val="4163591892"/>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1"/>
            <a:ext cx="24378922" cy="13716001"/>
          </a:xfrm>
          <a:prstGeom prst="rect">
            <a:avLst/>
          </a:prstGeom>
          <a:ln w="12700">
            <a:miter lim="400000"/>
          </a:ln>
        </p:spPr>
      </p:pic>
      <p:sp>
        <p:nvSpPr>
          <p:cNvPr id="158" name="TEXT"/>
          <p:cNvSpPr txBox="1"/>
          <p:nvPr/>
        </p:nvSpPr>
        <p:spPr>
          <a:xfrm>
            <a:off x="1652337" y="1376171"/>
            <a:ext cx="21079326" cy="10336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9500" dirty="0">
                <a:latin typeface="Century Gothic" panose="020B0502020202020204" pitchFamily="34" charset="0"/>
              </a:rPr>
              <a:t>Worship is a spiritual discipline because it is an “ordered way of acting and living that sets us before God so God can transform us.” </a:t>
            </a:r>
          </a:p>
          <a:p>
            <a:endParaRPr lang="en-US" sz="9500" dirty="0">
              <a:latin typeface="Century Gothic" panose="020B0502020202020204" pitchFamily="34" charset="0"/>
            </a:endParaRPr>
          </a:p>
          <a:p>
            <a:r>
              <a:rPr lang="en-US" sz="9500" dirty="0">
                <a:latin typeface="Century Gothic" panose="020B0502020202020204" pitchFamily="34" charset="0"/>
              </a:rPr>
              <a:t>-Richard Foster, </a:t>
            </a:r>
          </a:p>
          <a:p>
            <a:r>
              <a:rPr lang="en-US" sz="9500" dirty="0">
                <a:latin typeface="Century Gothic" panose="020B0502020202020204" pitchFamily="34" charset="0"/>
              </a:rPr>
              <a:t>Celebration of Discipline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97255" y="223124"/>
            <a:ext cx="22589490" cy="124136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6000">
                <a:solidFill>
                  <a:srgbClr val="3B5C69"/>
                </a:solidFill>
              </a:defRPr>
            </a:lvl1pPr>
          </a:lstStyle>
          <a:p>
            <a:r>
              <a:rPr lang="en-US" sz="8000" dirty="0">
                <a:latin typeface="Century Gothic" panose="020B0502020202020204" pitchFamily="34" charset="0"/>
              </a:rPr>
              <a:t>As they approached Jerusalem and came to </a:t>
            </a:r>
            <a:r>
              <a:rPr lang="en-US" sz="8000" dirty="0" err="1">
                <a:latin typeface="Century Gothic" panose="020B0502020202020204" pitchFamily="34" charset="0"/>
              </a:rPr>
              <a:t>Bethphage</a:t>
            </a:r>
            <a:r>
              <a:rPr lang="en-US" sz="8000" dirty="0">
                <a:latin typeface="Century Gothic" panose="020B0502020202020204" pitchFamily="34" charset="0"/>
              </a:rPr>
              <a:t> and Bethany at the Mount of Olives, Jesus sent two of his disciples, saying to them, “Go to the village ahead of you, and just as you enter it, you will find a colt tied there, which no one has ever ridden. Untie it and bring it here. If anyone asks you</a:t>
            </a:r>
          </a:p>
          <a:p>
            <a:endParaRPr lang="en-US" sz="8000" dirty="0">
              <a:latin typeface="Century Gothic" panose="020B0502020202020204" pitchFamily="34" charset="0"/>
            </a:endParaRPr>
          </a:p>
          <a:p>
            <a:r>
              <a:rPr lang="en-US" sz="8000" dirty="0">
                <a:latin typeface="Century Gothic" panose="020B0502020202020204" pitchFamily="34" charset="0"/>
              </a:rPr>
              <a:t> ‘Why are you doing this?’ say, ‘The Lord needs it and will send it back here shortly.’”</a:t>
            </a:r>
          </a:p>
        </p:txBody>
      </p:sp>
    </p:spTree>
    <p:extLst>
      <p:ext uri="{BB962C8B-B14F-4D97-AF65-F5344CB8AC3E}">
        <p14:creationId xmlns:p14="http://schemas.microsoft.com/office/powerpoint/2010/main" val="269906496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97255" y="651172"/>
            <a:ext cx="22589490" cy="124136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8000" dirty="0">
                <a:latin typeface="Century Gothic" panose="020B0502020202020204" pitchFamily="34" charset="0"/>
              </a:rPr>
              <a:t>They went and found a colt outside in the street, tied at a doorway. As they untied it,  some people standing there asked, </a:t>
            </a:r>
          </a:p>
          <a:p>
            <a:r>
              <a:rPr lang="en-US" sz="8000" dirty="0">
                <a:latin typeface="Century Gothic" panose="020B0502020202020204" pitchFamily="34" charset="0"/>
              </a:rPr>
              <a:t>“What are you doing, untying that colt?” They answered as Jesus had told them to, and the people let them go. When they brought the colt to Jesus and threw their cloaks over it, he sat on it. Many people spread their cloaks on the road, while others spread branches they had cut in the fields.</a:t>
            </a:r>
          </a:p>
        </p:txBody>
      </p:sp>
    </p:spTree>
    <p:extLst>
      <p:ext uri="{BB962C8B-B14F-4D97-AF65-F5344CB8AC3E}">
        <p14:creationId xmlns:p14="http://schemas.microsoft.com/office/powerpoint/2010/main" val="328175069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1333638"/>
            <a:ext cx="22654260" cy="99514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6000">
                <a:solidFill>
                  <a:srgbClr val="3B5C69"/>
                </a:solidFill>
              </a:defRPr>
            </a:lvl1pPr>
          </a:lstStyle>
          <a:p>
            <a:r>
              <a:rPr lang="en-US" sz="8000" dirty="0">
                <a:latin typeface="Century Gothic" panose="020B0502020202020204" pitchFamily="34" charset="0"/>
              </a:rPr>
              <a:t>Those who went ahead and those who followed shouted,</a:t>
            </a:r>
          </a:p>
          <a:p>
            <a:r>
              <a:rPr lang="en-US" sz="8000" dirty="0">
                <a:latin typeface="Century Gothic" panose="020B0502020202020204" pitchFamily="34" charset="0"/>
              </a:rPr>
              <a:t>“Hosanna!”</a:t>
            </a:r>
          </a:p>
          <a:p>
            <a:r>
              <a:rPr lang="en-US" sz="8000" dirty="0">
                <a:latin typeface="Century Gothic" panose="020B0502020202020204" pitchFamily="34" charset="0"/>
              </a:rPr>
              <a:t>“Blessed is he who comes in the name of the Lord!”</a:t>
            </a:r>
          </a:p>
          <a:p>
            <a:r>
              <a:rPr lang="en-US" sz="8000" dirty="0">
                <a:latin typeface="Century Gothic" panose="020B0502020202020204" pitchFamily="34" charset="0"/>
              </a:rPr>
              <a:t> “Blessed is the coming kingdom of our father David!”</a:t>
            </a:r>
          </a:p>
          <a:p>
            <a:r>
              <a:rPr lang="en-US" sz="8000" dirty="0">
                <a:latin typeface="Century Gothic" panose="020B0502020202020204" pitchFamily="34" charset="0"/>
              </a:rPr>
              <a:t>“Hosanna in the highest heaven!”</a:t>
            </a:r>
          </a:p>
        </p:txBody>
      </p:sp>
    </p:spTree>
    <p:extLst>
      <p:ext uri="{BB962C8B-B14F-4D97-AF65-F5344CB8AC3E}">
        <p14:creationId xmlns:p14="http://schemas.microsoft.com/office/powerpoint/2010/main" val="138037743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1333638"/>
            <a:ext cx="22654260" cy="99514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8000" dirty="0">
                <a:latin typeface="Century Gothic" panose="020B0502020202020204" pitchFamily="34" charset="0"/>
              </a:rPr>
              <a:t>Jesus entered Jerusalem and went into the temple courts. </a:t>
            </a:r>
          </a:p>
          <a:p>
            <a:r>
              <a:rPr lang="en-US" sz="8000" dirty="0">
                <a:latin typeface="Century Gothic" panose="020B0502020202020204" pitchFamily="34" charset="0"/>
              </a:rPr>
              <a:t>He looked around at everything, but since it was already late, he went out to Bethany with the Twelve.</a:t>
            </a:r>
          </a:p>
          <a:p>
            <a:endParaRPr lang="en-US" sz="8000" dirty="0">
              <a:latin typeface="Century Gothic" panose="020B0502020202020204" pitchFamily="34" charset="0"/>
            </a:endParaRPr>
          </a:p>
          <a:p>
            <a:r>
              <a:rPr lang="en-US" sz="8000" dirty="0">
                <a:latin typeface="Century Gothic" panose="020B0502020202020204" pitchFamily="34" charset="0"/>
              </a:rPr>
              <a:t>Mark 11: 1-11</a:t>
            </a:r>
          </a:p>
          <a:p>
            <a:endParaRPr lang="en-US" sz="8000" dirty="0">
              <a:latin typeface="Century Gothic" panose="020B0502020202020204" pitchFamily="34" charset="0"/>
            </a:endParaRPr>
          </a:p>
        </p:txBody>
      </p:sp>
    </p:spTree>
    <p:extLst>
      <p:ext uri="{BB962C8B-B14F-4D97-AF65-F5344CB8AC3E}">
        <p14:creationId xmlns:p14="http://schemas.microsoft.com/office/powerpoint/2010/main" val="23697195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681990" y="3455748"/>
            <a:ext cx="22654260" cy="28725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What happens at Jesus’ entry into Jerusalem looks a lot like worship.</a:t>
            </a:r>
          </a:p>
        </p:txBody>
      </p:sp>
    </p:spTree>
    <p:extLst>
      <p:ext uri="{BB962C8B-B14F-4D97-AF65-F5344CB8AC3E}">
        <p14:creationId xmlns:p14="http://schemas.microsoft.com/office/powerpoint/2010/main" val="79606272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681990" y="4148245"/>
            <a:ext cx="22654260" cy="14875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How should we understand worship?</a:t>
            </a:r>
          </a:p>
        </p:txBody>
      </p:sp>
    </p:spTree>
    <p:extLst>
      <p:ext uri="{BB962C8B-B14F-4D97-AF65-F5344CB8AC3E}">
        <p14:creationId xmlns:p14="http://schemas.microsoft.com/office/powerpoint/2010/main" val="424367900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Blank with Logo.png" descr="Blank with Logo.png"/>
          <p:cNvPicPr>
            <a:picLocks noChangeAspect="1"/>
          </p:cNvPicPr>
          <p:nvPr/>
        </p:nvPicPr>
        <p:blipFill>
          <a:blip r:embed="rId2"/>
          <a:stretch>
            <a:fillRect/>
          </a:stretch>
        </p:blipFill>
        <p:spPr>
          <a:xfrm>
            <a:off x="5078" y="0"/>
            <a:ext cx="24378922" cy="13716001"/>
          </a:xfrm>
          <a:prstGeom prst="rect">
            <a:avLst/>
          </a:prstGeom>
          <a:ln w="12700">
            <a:miter lim="400000"/>
          </a:ln>
        </p:spPr>
      </p:pic>
      <p:sp>
        <p:nvSpPr>
          <p:cNvPr id="158" name="TEXT"/>
          <p:cNvSpPr txBox="1"/>
          <p:nvPr/>
        </p:nvSpPr>
        <p:spPr>
          <a:xfrm>
            <a:off x="864870" y="574229"/>
            <a:ext cx="22654260" cy="125675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sz="6000">
                <a:solidFill>
                  <a:srgbClr val="3B5C69"/>
                </a:solidFill>
              </a:defRPr>
            </a:lvl1pPr>
          </a:lstStyle>
          <a:p>
            <a:r>
              <a:rPr lang="en-US" sz="9000" dirty="0">
                <a:latin typeface="Century Gothic" panose="020B0502020202020204" pitchFamily="34" charset="0"/>
              </a:rPr>
              <a:t>To worship is to quicken the conscience by the holiness of God, </a:t>
            </a:r>
          </a:p>
          <a:p>
            <a:r>
              <a:rPr lang="en-US" sz="9000" dirty="0">
                <a:latin typeface="Century Gothic" panose="020B0502020202020204" pitchFamily="34" charset="0"/>
              </a:rPr>
              <a:t>to feed the mind with the truth of God, to purge the imagination by the beauty of God, to open the heart to the love of God, to devote the will to the purpose of God.</a:t>
            </a:r>
          </a:p>
          <a:p>
            <a:endParaRPr lang="en-US" sz="9000" dirty="0">
              <a:latin typeface="Century Gothic" panose="020B0502020202020204" pitchFamily="34" charset="0"/>
            </a:endParaRPr>
          </a:p>
          <a:p>
            <a:r>
              <a:rPr lang="en-US" sz="9000" dirty="0">
                <a:latin typeface="Century Gothic" panose="020B0502020202020204" pitchFamily="34" charset="0"/>
              </a:rPr>
              <a:t> – William Temple. </a:t>
            </a:r>
          </a:p>
        </p:txBody>
      </p:sp>
    </p:spTree>
    <p:extLst>
      <p:ext uri="{BB962C8B-B14F-4D97-AF65-F5344CB8AC3E}">
        <p14:creationId xmlns:p14="http://schemas.microsoft.com/office/powerpoint/2010/main" val="2416181900"/>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TotalTime>
  <Words>414</Words>
  <Application>Microsoft Office PowerPoint</Application>
  <PresentationFormat>Custom</PresentationFormat>
  <Paragraphs>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Helvetica Neue</vt:lpstr>
      <vt:lpstr>Helvetica Neue Medium</vt:lpstr>
      <vt:lpstr>21_BasicWhite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Jill Barber</cp:lastModifiedBy>
  <cp:revision>3</cp:revision>
  <dcterms:modified xsi:type="dcterms:W3CDTF">2021-03-27T23:16:08Z</dcterms:modified>
</cp:coreProperties>
</file>